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580" r:id="rId3"/>
    <p:sldId id="598" r:id="rId4"/>
    <p:sldId id="591" r:id="rId5"/>
    <p:sldId id="588" r:id="rId6"/>
    <p:sldId id="589" r:id="rId7"/>
    <p:sldId id="597" r:id="rId8"/>
    <p:sldId id="590" r:id="rId9"/>
    <p:sldId id="592" r:id="rId10"/>
    <p:sldId id="594" r:id="rId11"/>
    <p:sldId id="596" r:id="rId12"/>
    <p:sldId id="585" r:id="rId13"/>
    <p:sldId id="529" r:id="rId14"/>
    <p:sldId id="576" r:id="rId15"/>
    <p:sldId id="600" r:id="rId16"/>
    <p:sldId id="599" r:id="rId17"/>
    <p:sldId id="5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79452" autoAdjust="0"/>
  </p:normalViewPr>
  <p:slideViewPr>
    <p:cSldViewPr snapToGrid="0" showGuides="1">
      <p:cViewPr>
        <p:scale>
          <a:sx n="123" d="100"/>
          <a:sy n="123" d="100"/>
        </p:scale>
        <p:origin x="2120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848B3-1978-C65E-7836-966F8850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B0519-4730-399F-5F2D-27D8C70E1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3D98C-E12D-57F3-2FEF-0EC8A3F1A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padj</a:t>
            </a:r>
            <a:r>
              <a:rPr lang="en-US" dirty="0"/>
              <a:t> = 0.065 for baseline group comparison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SCM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group, visit2, visits2/3+group interaction results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F0B34-356E-A1D7-000D-E0129C71F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14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352D-0110-FB7B-D81A-C364DC246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69C3A-27E2-4D10-1AF6-022CCBD6D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2540-1B63-F6DC-065E-6E57CEBF1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9EBA0-E13A-35F8-62C6-C0670999F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81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CD56bright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Nkcells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start high 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(baseline) and then decrease w/ ICI, opposite for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EM of CD8s start high in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decrease w/ ICI, opposite for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ICI increases baseline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non-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returns to baseline sooner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CCR6pos of NN CD8s: start high in 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decrease with ICI, opposite for non-thyroid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same for EMRA of CD8s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CD11cpos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increases with ICI in 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decreases with ICI in no 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CM of CD8s starts high in no 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decreases with ICI, opposite for thyroid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D2DA2-3A21-FD35-9F6B-5F4836CF5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B24D5-4D39-576B-44B4-4001802AF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04E112-3FED-478B-2AC8-04E85B146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48B79-9420-1E4E-C32B-0B8B794A5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82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833DC-BEF4-758B-0A9D-E8FDCA00E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8E090-181D-CD80-59D3-77BCE7C6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FA282-BA3F-55F9-2EE8-148B1E523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Feature lost when using all data to regress out effect of batch, so here not using all data to regress batch out (only baseline cancer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A3005-CB85-9070-658B-4B860F750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62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5DB6D-7B38-80DD-D221-5342762F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B7681-7506-4BCA-72E4-5A5685E76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9917A-E9BE-6E05-8312-AC350877A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CM of CD8s: visit2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CM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visit 2, **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0.01)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GzmB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visit2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99C7A-983E-2664-65A5-7C4104E47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22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9E1-5BF5-E036-3442-7268BBF3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A20BF-8435-5510-3BBC-71CE3DA0E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A21EA-CF11-4247-8C57-77B0FC92A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Jane if grouping arthralgia and arthritis ok here for rheumatoid group (n =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BCED4-BE32-6B7F-8DE9-954D7F32F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0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DBE7C-1710-5AC6-A7DE-50E7E284C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ADB3D-468F-7B80-D157-D59C86BDA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37932-9391-1A75-7141-C5CEA3569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Whittled down feature lists for each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type comparison to still get some PC comparison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 while not whittling down TOO far, these are the same cutoffs/feature lists for next few slides (except for pneumonitis, just took top 3 to be able to make PCs 1-3)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Other baseline literature results: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CD8s expected higher in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(not seen here)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BF2BC-AB9A-051B-B424-397A1E6A8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34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Top feature module approach necessary to see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 in PCs 1-2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Module approach: whittle down # of features (arranging by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from group comparison) while still retaining &gt; 1 PC with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0.05, ordering kind of arbitrary as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have ties, so tried not to whittle down TOO much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features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pleural effusion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drops to 2.7 from 3.4)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0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D9B6-E71C-4D50-7454-DA41DC42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04800-14B0-6736-C728-87AFCB806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1E051-870C-E48B-7087-42C658F2A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OOR in sense that module needed, contributing features are mostly different (CD4 of T cells present both ways)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DF8B4-8EC6-0549-9CAA-6782E7FD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7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48B13-30EE-E356-DF75-C70ED8C1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A960C-7569-2835-AC26-E2336527B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BD180-8AA5-801B-782A-DAC2328E0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BD182-0A2A-5DEC-35B1-11FA6B680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1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3A205-2E59-1F02-7B94-019AB2E08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1C05A-D976-7A7F-86A6-47C552F8C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17C1E-A2CC-BF0D-3269-716A54B68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82A0E-F202-BFEF-728A-4DE9BA45C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4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GAM modeling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&lt; 0.05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CD56: visit3-group interaction (also see this for skin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instesd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of combined)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EM of CD8s: 2-group interaction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NCI update – analyzing </a:t>
            </a:r>
            <a:r>
              <a:rPr lang="en-US" sz="4400" dirty="0" err="1"/>
              <a:t>CyTOF</a:t>
            </a:r>
            <a:r>
              <a:rPr lang="en-US" sz="44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12-6-2024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95F55-9FF5-E55A-B043-72BF59F81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010F-77F0-0731-B6EF-189A021A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of SCM of </a:t>
            </a:r>
            <a:r>
              <a:rPr lang="en-US" dirty="0" err="1"/>
              <a:t>T</a:t>
            </a:r>
            <a:r>
              <a:rPr lang="en-US" baseline="-25000" dirty="0" err="1"/>
              <a:t>conv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cells</a:t>
            </a:r>
            <a:r>
              <a:rPr lang="en-US" dirty="0"/>
              <a:t> is slightly elevated in non-</a:t>
            </a:r>
            <a:r>
              <a:rPr lang="en-US" dirty="0" err="1"/>
              <a:t>irAE</a:t>
            </a:r>
            <a:r>
              <a:rPr lang="en-US" dirty="0"/>
              <a:t> group at baseline, changes over visits in group-specific manner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911F1-4102-C579-E146-8BB7C6CC9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612" y="2148272"/>
            <a:ext cx="6204570" cy="4116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C13DD-DFCE-5ED9-9C64-F58E8426BC12}"/>
              </a:ext>
            </a:extLst>
          </p:cNvPr>
          <p:cNvSpPr txBox="1"/>
          <p:nvPr/>
        </p:nvSpPr>
        <p:spPr>
          <a:xfrm>
            <a:off x="4682276" y="63576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0BB84-BDAC-920C-7FC9-E788F1C04660}"/>
              </a:ext>
            </a:extLst>
          </p:cNvPr>
          <p:cNvSpPr txBox="1"/>
          <p:nvPr/>
        </p:nvSpPr>
        <p:spPr>
          <a:xfrm>
            <a:off x="4698747" y="25003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2F471-F2CC-70A8-2E95-A67AFF94BD3E}"/>
              </a:ext>
            </a:extLst>
          </p:cNvPr>
          <p:cNvSpPr txBox="1"/>
          <p:nvPr/>
        </p:nvSpPr>
        <p:spPr>
          <a:xfrm>
            <a:off x="5341315" y="25003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5805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B165F-3C14-B2FF-0537-85D83E45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79F3-4E79-4018-26F8-8D84B358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several features’ frequencies change in thyroid </a:t>
            </a:r>
            <a:r>
              <a:rPr lang="en-US" dirty="0" err="1"/>
              <a:t>irAE</a:t>
            </a:r>
            <a:r>
              <a:rPr lang="en-US" dirty="0"/>
              <a:t> group-specific manner over 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B8ED1-11EE-CAD4-CF6C-13686B14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9" y="2158592"/>
            <a:ext cx="11578393" cy="3505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C0698-B68F-0EBB-A20F-7C6B450C936F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CA0E4-58D4-CCE6-D1EF-EE79A2AFDA4B}"/>
              </a:ext>
            </a:extLst>
          </p:cNvPr>
          <p:cNvSpPr txBox="1"/>
          <p:nvPr/>
        </p:nvSpPr>
        <p:spPr>
          <a:xfrm>
            <a:off x="1992429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F7155-C1F7-7F30-0DAE-DB8B25F640F6}"/>
              </a:ext>
            </a:extLst>
          </p:cNvPr>
          <p:cNvSpPr txBox="1"/>
          <p:nvPr/>
        </p:nvSpPr>
        <p:spPr>
          <a:xfrm>
            <a:off x="3941595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3B4A1-7796-2BCA-5D3E-D71F55F0E724}"/>
              </a:ext>
            </a:extLst>
          </p:cNvPr>
          <p:cNvSpPr txBox="1"/>
          <p:nvPr/>
        </p:nvSpPr>
        <p:spPr>
          <a:xfrm>
            <a:off x="6731317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44A95-415C-A76D-9068-DC260CBD04DD}"/>
              </a:ext>
            </a:extLst>
          </p:cNvPr>
          <p:cNvSpPr txBox="1"/>
          <p:nvPr/>
        </p:nvSpPr>
        <p:spPr>
          <a:xfrm>
            <a:off x="9096653" y="2708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2267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can use module of features to identify immunotypes of combined </a:t>
            </a:r>
            <a:r>
              <a:rPr lang="en-US" dirty="0" err="1"/>
              <a:t>irAE</a:t>
            </a:r>
            <a:r>
              <a:rPr lang="en-US" dirty="0"/>
              <a:t>, thyroid </a:t>
            </a:r>
            <a:r>
              <a:rPr lang="en-US" dirty="0" err="1"/>
              <a:t>irAEs</a:t>
            </a:r>
            <a:r>
              <a:rPr lang="en-US" dirty="0"/>
              <a:t>, skin, “rheumatoid” </a:t>
            </a:r>
            <a:r>
              <a:rPr lang="en-US" dirty="0" err="1"/>
              <a:t>irAEs</a:t>
            </a:r>
            <a:r>
              <a:rPr lang="en-US" dirty="0"/>
              <a:t> at baseline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 in those developing pneumonitis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analyses: some feature frequencies change with ICI in </a:t>
            </a:r>
            <a:r>
              <a:rPr lang="en-US" dirty="0" err="1"/>
              <a:t>irAE</a:t>
            </a:r>
            <a:r>
              <a:rPr lang="en-US" dirty="0"/>
              <a:t> group-specific manner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combined </a:t>
            </a:r>
            <a:r>
              <a:rPr lang="en-US" dirty="0" err="1"/>
              <a:t>irAEs</a:t>
            </a:r>
            <a:r>
              <a:rPr lang="en-US" dirty="0"/>
              <a:t>: CD56</a:t>
            </a:r>
            <a:r>
              <a:rPr lang="en-US" baseline="30000" dirty="0"/>
              <a:t>bright</a:t>
            </a:r>
            <a:r>
              <a:rPr lang="en-US" dirty="0"/>
              <a:t> of NK cells, EM of CD8s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thyroid </a:t>
            </a:r>
            <a:r>
              <a:rPr lang="en-US" dirty="0" err="1"/>
              <a:t>irAEs</a:t>
            </a:r>
            <a:r>
              <a:rPr lang="en-US" dirty="0"/>
              <a:t>: CCR6</a:t>
            </a:r>
            <a:r>
              <a:rPr lang="en-US" baseline="30000" dirty="0"/>
              <a:t>+</a:t>
            </a:r>
            <a:r>
              <a:rPr lang="en-US" dirty="0"/>
              <a:t> of NN CD8s, CD11c</a:t>
            </a:r>
            <a:r>
              <a:rPr lang="en-US" baseline="30000" dirty="0"/>
              <a:t>+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, CM of CD8s, EMRA of CD8s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73"/>
            <a:ext cx="4378693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created gating set in R, counts are ~expected values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will next look at gating at multiple, hierarchical levels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baseline </a:t>
            </a:r>
            <a:r>
              <a:rPr lang="en-US" dirty="0" err="1"/>
              <a:t>irAE</a:t>
            </a:r>
            <a:r>
              <a:rPr lang="en-US" dirty="0"/>
              <a:t> modules in public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F2B0-1CA8-06F2-E8F3-07EFCF91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5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4472299"/>
            <a:ext cx="8900161" cy="2385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endParaRPr lang="en-US" dirty="0"/>
          </a:p>
          <a:p>
            <a:r>
              <a:rPr lang="en-US" dirty="0"/>
              <a:t>Peter Linsley</a:t>
            </a:r>
          </a:p>
          <a:p>
            <a:r>
              <a:rPr lang="en-US" dirty="0"/>
              <a:t>Clinical team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174F7-1CF3-A8E8-9925-05AD0AE5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7DA2-EC4C-18A5-44C1-137B2687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Visualizing a few features pre/post batch correction (baseline data)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BC74D-C203-31D2-D1F0-CCECAE5CA066}"/>
              </a:ext>
            </a:extLst>
          </p:cNvPr>
          <p:cNvSpPr txBox="1"/>
          <p:nvPr/>
        </p:nvSpPr>
        <p:spPr>
          <a:xfrm>
            <a:off x="2059807" y="1938921"/>
            <a:ext cx="21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Pre-batch correction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4F0AF-F3D6-D908-1753-2140739F26CF}"/>
              </a:ext>
            </a:extLst>
          </p:cNvPr>
          <p:cNvSpPr txBox="1"/>
          <p:nvPr/>
        </p:nvSpPr>
        <p:spPr>
          <a:xfrm>
            <a:off x="7170545" y="1936728"/>
            <a:ext cx="21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Post-batch correction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772D74-957E-E6C3-60EE-E5C30F481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9" y="2476185"/>
            <a:ext cx="4941770" cy="38215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AED392-833D-C8FE-A085-C1C1E3DEF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428" y="2476185"/>
            <a:ext cx="6238586" cy="383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29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C7813-E4C8-CE6F-C613-ADAAA733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791C-B1F4-78D9-36C1-9D6641D82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PD1</a:t>
            </a:r>
            <a:r>
              <a:rPr lang="en-US" baseline="30000" dirty="0"/>
              <a:t>+</a:t>
            </a:r>
            <a:r>
              <a:rPr lang="en-US" dirty="0"/>
              <a:t> of NK frequencies may be lower in baseline samples of those developing pneumonitis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930DB-2057-6B5F-91DF-0DCEE263D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627" y="2104435"/>
            <a:ext cx="5687727" cy="3389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35920-AB64-93A3-8F21-E6DBB5A89CF0}"/>
              </a:ext>
            </a:extLst>
          </p:cNvPr>
          <p:cNvSpPr txBox="1"/>
          <p:nvPr/>
        </p:nvSpPr>
        <p:spPr>
          <a:xfrm>
            <a:off x="3743205" y="549425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Pneumonitis (n = 3): </a:t>
            </a:r>
            <a:r>
              <a:rPr lang="en-US" dirty="0" err="1"/>
              <a:t>padj</a:t>
            </a:r>
            <a:r>
              <a:rPr lang="en-US" dirty="0"/>
              <a:t> = 0.001</a:t>
            </a:r>
          </a:p>
        </p:txBody>
      </p:sp>
    </p:spTree>
    <p:extLst>
      <p:ext uri="{BB962C8B-B14F-4D97-AF65-F5344CB8AC3E}">
        <p14:creationId xmlns:p14="http://schemas.microsoft.com/office/powerpoint/2010/main" val="352582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93BE1-93BC-4BBC-4594-68740C85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BEFF-277F-D614-E488-CA2F5605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ICI effects across combined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696BB-2C76-3FAC-A3B4-EE70A07E5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1871"/>
            <a:ext cx="12192000" cy="4333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22894-B6C3-0115-D5F1-EE2E84C90C76}"/>
              </a:ext>
            </a:extLst>
          </p:cNvPr>
          <p:cNvSpPr txBox="1"/>
          <p:nvPr/>
        </p:nvSpPr>
        <p:spPr>
          <a:xfrm>
            <a:off x="1665169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3D55C-2F47-3117-D750-2806B142A3EB}"/>
              </a:ext>
            </a:extLst>
          </p:cNvPr>
          <p:cNvSpPr txBox="1"/>
          <p:nvPr/>
        </p:nvSpPr>
        <p:spPr>
          <a:xfrm>
            <a:off x="4924923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A0D51-7400-462D-696F-42EC0AE11E3C}"/>
              </a:ext>
            </a:extLst>
          </p:cNvPr>
          <p:cNvSpPr txBox="1"/>
          <p:nvPr/>
        </p:nvSpPr>
        <p:spPr>
          <a:xfrm>
            <a:off x="8341893" y="279978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663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C626-A11B-906E-4725-B50C0E85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6722-9F8B-23CC-CF03-C974E551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4176562" cy="1620085"/>
          </a:xfrm>
        </p:spPr>
        <p:txBody>
          <a:bodyPr>
            <a:normAutofit/>
          </a:bodyPr>
          <a:lstStyle/>
          <a:p>
            <a:r>
              <a:rPr lang="en-US" dirty="0"/>
              <a:t>Cancer cohort metadata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59C55-C631-4244-EE6E-5E4F11E5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03" y="0"/>
            <a:ext cx="7583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4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FFDE-9015-634A-4DE1-91C669C06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1719-D1E1-54E3-748E-E9E3EABD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471483" cy="1620085"/>
          </a:xfrm>
        </p:spPr>
        <p:txBody>
          <a:bodyPr>
            <a:normAutofit/>
          </a:bodyPr>
          <a:lstStyle/>
          <a:p>
            <a:r>
              <a:rPr lang="en-US" dirty="0"/>
              <a:t>Some features are more </a:t>
            </a:r>
            <a:r>
              <a:rPr lang="en-US" dirty="0" err="1"/>
              <a:t>irAE</a:t>
            </a:r>
            <a:r>
              <a:rPr lang="en-US" dirty="0"/>
              <a:t> type-specific (baseline)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066AA-EF4D-0B38-A31A-B3DD47BF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69" y="1619655"/>
            <a:ext cx="6535554" cy="52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B5AC05-8EFE-4D15-DDDB-E1F25719052C}"/>
              </a:ext>
            </a:extLst>
          </p:cNvPr>
          <p:cNvSpPr txBox="1"/>
          <p:nvPr/>
        </p:nvSpPr>
        <p:spPr>
          <a:xfrm>
            <a:off x="7498083" y="2117557"/>
            <a:ext cx="4610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: reported to have higher </a:t>
            </a:r>
            <a:r>
              <a:rPr lang="en-US" sz="1400" dirty="0" err="1"/>
              <a:t>freqs</a:t>
            </a:r>
            <a:r>
              <a:rPr lang="en-US" sz="1400" dirty="0"/>
              <a:t> in </a:t>
            </a:r>
            <a:r>
              <a:rPr lang="en-US" sz="1400" dirty="0" err="1"/>
              <a:t>irAE</a:t>
            </a:r>
            <a:r>
              <a:rPr lang="en-US" sz="1400" dirty="0"/>
              <a:t> group at baseline (not seen here)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7277D-B105-4895-9358-69F679DB524A}"/>
              </a:ext>
            </a:extLst>
          </p:cNvPr>
          <p:cNvSpPr txBox="1"/>
          <p:nvPr/>
        </p:nvSpPr>
        <p:spPr>
          <a:xfrm>
            <a:off x="6533953" y="5017079"/>
            <a:ext cx="539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: reported to have higher </a:t>
            </a:r>
            <a:r>
              <a:rPr lang="en-US" sz="1400" dirty="0" err="1"/>
              <a:t>freqs</a:t>
            </a:r>
            <a:r>
              <a:rPr lang="en-US" sz="1400" dirty="0"/>
              <a:t> in </a:t>
            </a:r>
            <a:r>
              <a:rPr lang="en-US" sz="1400" dirty="0" err="1"/>
              <a:t>irAE</a:t>
            </a:r>
            <a:r>
              <a:rPr lang="en-US" sz="1400" dirty="0"/>
              <a:t> group at baseline (not seen here)</a:t>
            </a:r>
          </a:p>
        </p:txBody>
      </p:sp>
    </p:spTree>
    <p:extLst>
      <p:ext uri="{BB962C8B-B14F-4D97-AF65-F5344CB8AC3E}">
        <p14:creationId xmlns:p14="http://schemas.microsoft.com/office/powerpoint/2010/main" val="6259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FA3F94-0212-3C1D-9F57-F23D741A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99" y="2319961"/>
            <a:ext cx="3985116" cy="451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4 baseline feature frequencies, can differentiate between those who develop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F1097-B54D-C119-51AA-A345B214B01E}"/>
              </a:ext>
            </a:extLst>
          </p:cNvPr>
          <p:cNvSpPr txBox="1"/>
          <p:nvPr/>
        </p:nvSpPr>
        <p:spPr>
          <a:xfrm>
            <a:off x="1164399" y="6097449"/>
            <a:ext cx="1622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0.047</a:t>
            </a:r>
          </a:p>
          <a:p>
            <a:r>
              <a:rPr lang="en-US" dirty="0"/>
              <a:t>PC3 </a:t>
            </a:r>
            <a:r>
              <a:rPr lang="en-US" dirty="0" err="1"/>
              <a:t>pval</a:t>
            </a:r>
            <a:r>
              <a:rPr lang="en-US" dirty="0"/>
              <a:t>: 0.001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833DD-E49A-0B64-FE20-B84C7792E52F}"/>
              </a:ext>
            </a:extLst>
          </p:cNvPr>
          <p:cNvSpPr txBox="1"/>
          <p:nvPr/>
        </p:nvSpPr>
        <p:spPr>
          <a:xfrm>
            <a:off x="7346851" y="5103913"/>
            <a:ext cx="1733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contributions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75F40D-8819-600B-0682-208A343E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39" y="2804573"/>
            <a:ext cx="5627561" cy="19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 in those developing pneumonitis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48DA1-B798-9C34-C49C-5624B176F91A}"/>
              </a:ext>
            </a:extLst>
          </p:cNvPr>
          <p:cNvSpPr txBox="1"/>
          <p:nvPr/>
        </p:nvSpPr>
        <p:spPr>
          <a:xfrm>
            <a:off x="4623832" y="609453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padj</a:t>
            </a:r>
            <a:r>
              <a:rPr lang="en-US" dirty="0"/>
              <a:t> = 3.4*10</a:t>
            </a:r>
            <a:r>
              <a:rPr lang="en-US" baseline="30000" dirty="0"/>
              <a:t>-4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50B0FD-04FF-43FE-B8DD-0BEB6751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08" y="2050507"/>
            <a:ext cx="6118291" cy="39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9D5B-0B24-8B3C-435F-28A79001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79D33-CA97-589C-4C9C-4A632A51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9288"/>
            <a:ext cx="4191279" cy="4846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5852B-8B5E-AE37-98E3-B614FB76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3 baseline feature frequencies, can differentiate between those who develop thyroid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CE9CC-4CC9-042F-951F-7FBE8BFAAD70}"/>
              </a:ext>
            </a:extLst>
          </p:cNvPr>
          <p:cNvSpPr txBox="1"/>
          <p:nvPr/>
        </p:nvSpPr>
        <p:spPr>
          <a:xfrm>
            <a:off x="838200" y="6048947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B3564-4F7A-3C1B-3097-39FF1691107B}"/>
              </a:ext>
            </a:extLst>
          </p:cNvPr>
          <p:cNvSpPr txBox="1"/>
          <p:nvPr/>
        </p:nvSpPr>
        <p:spPr>
          <a:xfrm>
            <a:off x="6675059" y="4865488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contributions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64918-63B1-2DAB-3F86-5ABBA3FE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946" y="3073957"/>
            <a:ext cx="3914687" cy="15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FC0D-AFC8-E001-47A2-00A43FC27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4BD05E-865F-6023-A550-78BC3ED02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19" y="1819627"/>
            <a:ext cx="4349234" cy="5038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1720-87CD-99AE-FCB4-96F156D1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 of 4 baseline feature frequencies, can differentiate between those who develop skin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C2237-F94C-7687-FF98-25D86C1F1F4D}"/>
              </a:ext>
            </a:extLst>
          </p:cNvPr>
          <p:cNvSpPr txBox="1"/>
          <p:nvPr/>
        </p:nvSpPr>
        <p:spPr>
          <a:xfrm>
            <a:off x="838200" y="6048947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0.043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F1A1D-1530-092D-B4CA-9490E4A93AA0}"/>
              </a:ext>
            </a:extLst>
          </p:cNvPr>
          <p:cNvSpPr txBox="1"/>
          <p:nvPr/>
        </p:nvSpPr>
        <p:spPr>
          <a:xfrm>
            <a:off x="7088945" y="482244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contributions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F3C92-5BE5-D101-4715-0759D1B0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902" y="2391763"/>
            <a:ext cx="4565250" cy="21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1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F4DD-DAFF-DFB9-232D-92EAB15A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5EB053-F9A4-2183-61F9-B7DC1D4F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03" y="1917275"/>
            <a:ext cx="3957997" cy="445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D5198-CC72-64C1-473D-D2D59620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module of 5 baseline feature frequencies, can differentiate between those who develop “rheumatoid” </a:t>
            </a:r>
            <a:r>
              <a:rPr lang="en-US" dirty="0" err="1"/>
              <a:t>irAEs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D578E-6109-4280-B71A-BF48679A7CA9}"/>
              </a:ext>
            </a:extLst>
          </p:cNvPr>
          <p:cNvSpPr txBox="1"/>
          <p:nvPr/>
        </p:nvSpPr>
        <p:spPr>
          <a:xfrm>
            <a:off x="1117600" y="5531168"/>
            <a:ext cx="1622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</a:t>
            </a:r>
            <a:r>
              <a:rPr lang="en-US" dirty="0" err="1"/>
              <a:t>pval</a:t>
            </a:r>
            <a:r>
              <a:rPr lang="en-US" dirty="0"/>
              <a:t>: 0.003</a:t>
            </a:r>
          </a:p>
          <a:p>
            <a:r>
              <a:rPr lang="en-US" dirty="0"/>
              <a:t>PC2 </a:t>
            </a:r>
            <a:r>
              <a:rPr lang="en-US" dirty="0" err="1"/>
              <a:t>pval</a:t>
            </a:r>
            <a:r>
              <a:rPr lang="en-US" dirty="0"/>
              <a:t>: 0.005</a:t>
            </a:r>
          </a:p>
          <a:p>
            <a:r>
              <a:rPr lang="en-US" dirty="0"/>
              <a:t>PC3 </a:t>
            </a:r>
            <a:r>
              <a:rPr lang="en-US" dirty="0" err="1"/>
              <a:t>pval</a:t>
            </a:r>
            <a:r>
              <a:rPr lang="en-US" dirty="0"/>
              <a:t>: 0.027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32898-CB08-9D2A-CB8E-C111EF77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803" y="2836228"/>
            <a:ext cx="5130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analyses: several features’ frequencies change in </a:t>
            </a:r>
            <a:r>
              <a:rPr lang="en-US" dirty="0" err="1"/>
              <a:t>irAE</a:t>
            </a:r>
            <a:r>
              <a:rPr lang="en-US" dirty="0"/>
              <a:t> group-specific manner over ICI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9607D-717B-AC97-6F12-565E271C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95" y="1728975"/>
            <a:ext cx="9446395" cy="4673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10627-98F3-AA01-9665-BFB3A674DD9C}"/>
              </a:ext>
            </a:extLst>
          </p:cNvPr>
          <p:cNvSpPr txBox="1"/>
          <p:nvPr/>
        </p:nvSpPr>
        <p:spPr>
          <a:xfrm>
            <a:off x="3763478" y="25807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F31BB-BAFC-0D75-AF02-5DACD8FAD796}"/>
              </a:ext>
            </a:extLst>
          </p:cNvPr>
          <p:cNvSpPr txBox="1"/>
          <p:nvPr/>
        </p:nvSpPr>
        <p:spPr>
          <a:xfrm>
            <a:off x="6564477" y="25807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8E4E1-754A-AABF-579A-6E98F1CEA1EB}"/>
              </a:ext>
            </a:extLst>
          </p:cNvPr>
          <p:cNvSpPr txBox="1"/>
          <p:nvPr/>
        </p:nvSpPr>
        <p:spPr>
          <a:xfrm>
            <a:off x="4874782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59AED-342D-F162-2615-FDC465D974A5}"/>
              </a:ext>
            </a:extLst>
          </p:cNvPr>
          <p:cNvSpPr txBox="1"/>
          <p:nvPr/>
        </p:nvSpPr>
        <p:spPr>
          <a:xfrm>
            <a:off x="0" y="5664110"/>
            <a:ext cx="3465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mixed effect non-linear model w/ interaction b/w </a:t>
            </a:r>
            <a:r>
              <a:rPr lang="en-US" dirty="0" err="1"/>
              <a:t>irAE</a:t>
            </a:r>
            <a:r>
              <a:rPr lang="en-US" dirty="0"/>
              <a:t> group &amp; visit, random effect for donor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23199</TotalTime>
  <Words>895</Words>
  <Application>Microsoft Macintosh PowerPoint</Application>
  <PresentationFormat>Widescreen</PresentationFormat>
  <Paragraphs>117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-webkit-standard</vt:lpstr>
      <vt:lpstr>Arial</vt:lpstr>
      <vt:lpstr>Calibri</vt:lpstr>
      <vt:lpstr>Calibri Light</vt:lpstr>
      <vt:lpstr>Cambria</vt:lpstr>
      <vt:lpstr>Menlo</vt:lpstr>
      <vt:lpstr>Office Theme</vt:lpstr>
      <vt:lpstr>NCI update – analyzing CyTOF data</vt:lpstr>
      <vt:lpstr>Cancer cohort metadata</vt:lpstr>
      <vt:lpstr>Some features are more irAE type-specific (baseline)</vt:lpstr>
      <vt:lpstr>Using module of 4 baseline feature frequencies, can differentiate between those who develop irAEs</vt:lpstr>
      <vt:lpstr>Baseline CD56bright of NK cells frequency higher in those developing pneumonitis</vt:lpstr>
      <vt:lpstr>Using module of 3 baseline feature frequencies, can differentiate between those who develop thyroid irAEs</vt:lpstr>
      <vt:lpstr>Using module of 4 baseline feature frequencies, can differentiate between those who develop skin irAEs</vt:lpstr>
      <vt:lpstr>Using module of 5 baseline feature frequencies, can differentiate between those who develop “rheumatoid” irAEs</vt:lpstr>
      <vt:lpstr>Longitudinal analyses: several features’ frequencies change in irAE group-specific manner over ICI</vt:lpstr>
      <vt:lpstr>Frequency of SCM of Tconv Tcells is slightly elevated in non-irAE group at baseline, changes over visits in group-specific manner</vt:lpstr>
      <vt:lpstr>Longitudinal analyses: several features’ frequencies change in thyroid irAE group-specific manner over ICI</vt:lpstr>
      <vt:lpstr>Conclusions</vt:lpstr>
      <vt:lpstr>Next steps</vt:lpstr>
      <vt:lpstr>Acknowledgements</vt:lpstr>
      <vt:lpstr>Visualizing a few features pre/post batch correction (baseline data)</vt:lpstr>
      <vt:lpstr>PD1+ of NK frequencies may be lower in baseline samples of those developing pneumonitis</vt:lpstr>
      <vt:lpstr>Longitudinal analyses: ICI effects across combined irAE groups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4074</cp:revision>
  <dcterms:created xsi:type="dcterms:W3CDTF">2023-09-15T17:40:02Z</dcterms:created>
  <dcterms:modified xsi:type="dcterms:W3CDTF">2024-12-03T04:34:58Z</dcterms:modified>
</cp:coreProperties>
</file>